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5" r:id="rId2"/>
    <p:sldId id="269" r:id="rId3"/>
    <p:sldId id="272" r:id="rId4"/>
    <p:sldId id="284" r:id="rId5"/>
    <p:sldId id="267" r:id="rId6"/>
    <p:sldId id="268" r:id="rId7"/>
    <p:sldId id="282" r:id="rId8"/>
    <p:sldId id="283" r:id="rId9"/>
    <p:sldId id="277" r:id="rId10"/>
    <p:sldId id="281" r:id="rId11"/>
    <p:sldId id="280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3" autoAdjust="0"/>
    <p:restoredTop sz="66403" autoAdjust="0"/>
  </p:normalViewPr>
  <p:slideViewPr>
    <p:cSldViewPr snapToGrid="0">
      <p:cViewPr varScale="1">
        <p:scale>
          <a:sx n="53" d="100"/>
          <a:sy n="53" d="100"/>
        </p:scale>
        <p:origin x="98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png>
</file>

<file path=ppt/media/image4.svg>
</file>

<file path=ppt/media/image5.jp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52AA3-0B8A-48B1-8CDD-28FEA9A6A2B2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0FC9F5-83C9-4809-822D-2356BE2532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491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Hello everybody we are going to present our project called the Handmonizer, a sophisticated harmonizer controlled in real-time by the hand of the singer detected from a webcam through a neural network. By only moving the hand the user could choose which kind and how many harmonies to add to the lead voice with a smooth cross-fading between each setting.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37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4910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tool is been developed to fulfil the desires of a specific artist,  the jazz singer Maria pia de Vito. She was looking for an easy-to-interact instrument that could ease her actual setup.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4895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8525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3399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511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03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AE47195D-EC06-4298-8805-0F0D65997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6834" y="2041442"/>
            <a:ext cx="2852026" cy="2846070"/>
          </a:xfrm>
        </p:spPr>
        <p:txBody>
          <a:bodyPr anchor="ctr">
            <a:normAutofit/>
          </a:bodyPr>
          <a:lstStyle/>
          <a:p>
            <a:r>
              <a:rPr lang="it-IT" sz="3200" b="1" dirty="0">
                <a:latin typeface="Amasis MT Pro" panose="02040504050005020304" pitchFamily="18" charset="0"/>
              </a:rPr>
              <a:t>The Handmonizer</a:t>
            </a:r>
            <a:endParaRPr lang="en-GB" sz="3200" b="1" dirty="0">
              <a:latin typeface="Amasis MT Pro" panose="020405040500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19615" y="4616364"/>
            <a:ext cx="2446464" cy="1201581"/>
          </a:xfrm>
        </p:spPr>
        <p:txBody>
          <a:bodyPr>
            <a:noAutofit/>
          </a:bodyPr>
          <a:lstStyle/>
          <a:p>
            <a:r>
              <a:rPr lang="en-US" sz="1600" dirty="0"/>
              <a:t>Project Course</a:t>
            </a:r>
          </a:p>
          <a:p>
            <a:r>
              <a:rPr lang="en-US" sz="1600" dirty="0"/>
              <a:t>L28</a:t>
            </a:r>
          </a:p>
          <a:p>
            <a:r>
              <a:rPr lang="en-US" sz="1600" dirty="0"/>
              <a:t>Davide Lionetti, </a:t>
            </a:r>
          </a:p>
          <a:p>
            <a:r>
              <a:rPr lang="en-US" sz="1600" dirty="0"/>
              <a:t>Antonios Pappas</a:t>
            </a:r>
            <a:endParaRPr lang="en-GB" sz="16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1C800B39-33A9-43B7-8323-BA036747F5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553050" y="913765"/>
            <a:ext cx="7654822" cy="43108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84" y="5673664"/>
            <a:ext cx="3555745" cy="1040055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73471"/>
            <a:ext cx="5968001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latin typeface="Amasis MT Pro" panose="02040504050005020304" pitchFamily="18" charset="0"/>
              </a:rPr>
              <a:t>Results and improvement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910F7E9-819E-46FB-8BD6-FCA9505FFF32}"/>
              </a:ext>
            </a:extLst>
          </p:cNvPr>
          <p:cNvSpPr txBox="1"/>
          <p:nvPr/>
        </p:nvSpPr>
        <p:spPr>
          <a:xfrm>
            <a:off x="539085" y="3093489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Results: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Future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Faster hand tracking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Stand-alone application</a:t>
            </a:r>
          </a:p>
          <a:p>
            <a:endParaRPr lang="en-US" sz="1800" b="1" dirty="0">
              <a:solidFill>
                <a:schemeClr val="tx2"/>
              </a:solidFill>
            </a:endParaRPr>
          </a:p>
          <a:p>
            <a:endParaRPr lang="en-US" sz="1800" dirty="0">
              <a:solidFill>
                <a:schemeClr val="tx2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5977D58-C51A-45C1-BC60-65FBC0ABB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03533" y="907698"/>
            <a:ext cx="4371582" cy="437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25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Evaluation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7291205B-2A56-4E71-AAA3-3BC24C3550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0791" y="1526960"/>
            <a:ext cx="4234649" cy="4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62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785" y="1320445"/>
            <a:ext cx="4629465" cy="7941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 b="1" kern="1200" dirty="0">
                <a:solidFill>
                  <a:schemeClr val="tx2"/>
                </a:solidFill>
                <a:latin typeface="Amasis MT Pro" panose="02040504050005020304" pitchFamily="18" charset="0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79" y="2837706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3768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4" y="1273471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latin typeface="Amasis MT Pro" panose="02040504050005020304" pitchFamily="18" charset="0"/>
              </a:rPr>
              <a:t>What is the «Handmonizer»?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Digital Music Instrument (DMI)</a:t>
            </a:r>
          </a:p>
          <a:p>
            <a:endParaRPr lang="en-US" sz="1800" dirty="0"/>
          </a:p>
          <a:p>
            <a:r>
              <a:rPr lang="en-US" sz="1800" dirty="0"/>
              <a:t>Artist-oriented vocal improvisation tool</a:t>
            </a:r>
          </a:p>
          <a:p>
            <a:endParaRPr lang="en-US" sz="1800" dirty="0"/>
          </a:p>
          <a:p>
            <a:r>
              <a:rPr lang="en-US" sz="1800" dirty="0"/>
              <a:t>Tailored to the needs of jazz singer Maria Pia De Vito</a:t>
            </a:r>
          </a:p>
          <a:p>
            <a:endParaRPr lang="en-US" sz="1800" dirty="0"/>
          </a:p>
          <a:p>
            <a:r>
              <a:rPr lang="en-US" sz="1800" dirty="0"/>
              <a:t>Goal: enhance the singer’s live One-Woman-Band performance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DD08454-6567-43AD-8254-DDFB6B5180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88075" y="496871"/>
            <a:ext cx="5351694" cy="535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>
                <a:latin typeface="Amasis MT Pro" panose="02040504050005020304" pitchFamily="18" charset="0"/>
              </a:rPr>
              <a:t>Artistic needs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  <a:p>
            <a:r>
              <a:rPr lang="en-US" sz="1800" dirty="0"/>
              <a:t>Eventide guitar harmonizer </a:t>
            </a:r>
          </a:p>
          <a:p>
            <a:r>
              <a:rPr lang="en-US" sz="1800" dirty="0"/>
              <a:t>Echoplex looping machine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Issues:</a:t>
            </a:r>
          </a:p>
          <a:p>
            <a:pPr marL="0" indent="0">
              <a:buNone/>
            </a:pPr>
            <a:endParaRPr lang="en-US" sz="1800" dirty="0"/>
          </a:p>
          <a:p>
            <a:pPr lvl="0"/>
            <a:r>
              <a:rPr lang="en-US" sz="1800" dirty="0"/>
              <a:t>Unnatural/mechanical interaction</a:t>
            </a:r>
          </a:p>
          <a:p>
            <a:pPr lvl="0"/>
            <a:r>
              <a:rPr lang="en-US" sz="1800" dirty="0"/>
              <a:t>Too many physical switches/knobs</a:t>
            </a:r>
          </a:p>
          <a:p>
            <a:pPr lvl="0"/>
            <a:r>
              <a:rPr lang="en-US" sz="1800" dirty="0"/>
              <a:t>Clicking noises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3" name="Picture 2" descr="A person standing in front of a television&#10;&#10;Description automatically generated with low confidence">
            <a:extLst>
              <a:ext uri="{FF2B5EF4-FFF2-40B4-BE49-F238E27FC236}">
                <a16:creationId xmlns:a16="http://schemas.microsoft.com/office/drawing/2014/main" id="{521FDBE1-0B18-4915-A919-3333166EF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91" y="2021756"/>
            <a:ext cx="4834111" cy="33778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681" y="3561985"/>
            <a:ext cx="1548638" cy="1548638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2883158" y="4226014"/>
            <a:ext cx="2256877" cy="2955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268475" y="1045445"/>
            <a:ext cx="573825" cy="3344459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547" y="5256714"/>
            <a:ext cx="1306790" cy="496580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2883158" y="5543476"/>
            <a:ext cx="3344459" cy="57382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6961910" y="4179446"/>
            <a:ext cx="1360096" cy="314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B0A8D5-7051-450A-A8F3-32B99E764C30}"/>
              </a:ext>
            </a:extLst>
          </p:cNvPr>
          <p:cNvSpPr txBox="1"/>
          <p:nvPr/>
        </p:nvSpPr>
        <p:spPr>
          <a:xfrm>
            <a:off x="1092111" y="1273057"/>
            <a:ext cx="1532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Inputs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B999BC-5449-4F5D-B424-D641FB24EAE3}"/>
              </a:ext>
            </a:extLst>
          </p:cNvPr>
          <p:cNvSpPr txBox="1"/>
          <p:nvPr/>
        </p:nvSpPr>
        <p:spPr>
          <a:xfrm>
            <a:off x="4818101" y="1259888"/>
            <a:ext cx="3294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Processing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AA98CE-55BE-481E-ADB3-982F4305BCDD}"/>
              </a:ext>
            </a:extLst>
          </p:cNvPr>
          <p:cNvSpPr txBox="1"/>
          <p:nvPr/>
        </p:nvSpPr>
        <p:spPr>
          <a:xfrm>
            <a:off x="9402414" y="1288589"/>
            <a:ext cx="172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Output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ABC362-5F2C-457F-A97B-7336CB2838E0}"/>
              </a:ext>
            </a:extLst>
          </p:cNvPr>
          <p:cNvSpPr txBox="1"/>
          <p:nvPr/>
        </p:nvSpPr>
        <p:spPr>
          <a:xfrm>
            <a:off x="250768" y="224487"/>
            <a:ext cx="5572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3600" dirty="0" err="1">
                <a:solidFill>
                  <a:prstClr val="white"/>
                </a:solidFill>
                <a:latin typeface="Amasis MT Pro Black" panose="02040A04050005020304" pitchFamily="18" charset="0"/>
              </a:rPr>
              <a:t>Signal</a:t>
            </a:r>
            <a:r>
              <a:rPr lang="it-IT" sz="3600" dirty="0">
                <a:solidFill>
                  <a:prstClr val="white"/>
                </a:solidFill>
                <a:latin typeface="Amasis MT Pro Black" panose="02040A04050005020304" pitchFamily="18" charset="0"/>
              </a:rPr>
              <a:t> flow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2A273DC-D05E-423D-BD17-6E51CD5E08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4021" y="1179907"/>
            <a:ext cx="2805399" cy="280539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25F34A6-DBD2-4D7E-BA67-A52C610D29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48360" y="3346515"/>
            <a:ext cx="1803190" cy="180319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9428EFEF-BCD8-4D63-B362-B1F68E880D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48360" y="4882682"/>
            <a:ext cx="2027490" cy="202749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7566293A-3BD7-49E0-B45B-74F53120E4D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014420" y="2280431"/>
            <a:ext cx="1695580" cy="169558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0453B0DC-A041-4E62-BCAD-3D75D5CDA5F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014420" y="4583338"/>
            <a:ext cx="1695580" cy="169558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25830B84-94D0-4F77-B552-6250A663022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782486" y="2245752"/>
            <a:ext cx="3871548" cy="387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38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9" grpId="0" animBg="1"/>
      <p:bldP spid="33" grpId="0" animBg="1"/>
      <p:bldP spid="54" grpId="0" animBg="1"/>
      <p:bldP spid="5" grpId="0"/>
      <p:bldP spid="6" grpId="0"/>
      <p:bldP spid="8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84" y="552243"/>
            <a:ext cx="7724775" cy="1454051"/>
          </a:xfrm>
        </p:spPr>
        <p:txBody>
          <a:bodyPr anchor="b"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Hand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motion</a:t>
            </a:r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recognition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5" y="412483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ML5.js interface, </a:t>
            </a:r>
            <a:r>
              <a:rPr lang="en-US" sz="1800" dirty="0" err="1">
                <a:solidFill>
                  <a:schemeClr val="tx2"/>
                </a:solidFill>
              </a:rPr>
              <a:t>Handpose</a:t>
            </a:r>
            <a:r>
              <a:rPr lang="en-US" sz="1800" dirty="0">
                <a:solidFill>
                  <a:schemeClr val="tx2"/>
                </a:solidFill>
              </a:rPr>
              <a:t> model</a:t>
            </a:r>
          </a:p>
          <a:p>
            <a:r>
              <a:rPr lang="en-US" sz="1800" dirty="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Features: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endParaRPr lang="en-US" sz="1800" dirty="0">
              <a:solidFill>
                <a:schemeClr val="tx2"/>
              </a:solidFill>
            </a:endParaRPr>
          </a:p>
          <a:p>
            <a:endParaRPr lang="en-GB" sz="1800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80" y="3706177"/>
            <a:ext cx="2010211" cy="264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2E89D-92D3-4F0A-A5D3-E73C0C13E3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431" y="674735"/>
            <a:ext cx="2483729" cy="9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9647" y="3402522"/>
            <a:ext cx="3500003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b="1" dirty="0">
                <a:latin typeface="Amasis MT Pro" panose="02040504050005020304" pitchFamily="18" charset="0"/>
              </a:rPr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837437" y="422229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50768"/>
            <a:ext cx="5822101" cy="1454051"/>
          </a:xfrm>
        </p:spPr>
        <p:txBody>
          <a:bodyPr>
            <a:normAutofit/>
          </a:bodyPr>
          <a:lstStyle/>
          <a:p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Structure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" y="2421682"/>
            <a:ext cx="5681853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Pitch tracker: Tartini</a:t>
            </a:r>
          </a:p>
          <a:p>
            <a:r>
              <a:rPr lang="en-US" sz="1800" dirty="0"/>
              <a:t>Pitch shifter: </a:t>
            </a:r>
            <a:r>
              <a:rPr lang="en-US" sz="1800" dirty="0" err="1"/>
              <a:t>PitchShiftPA</a:t>
            </a:r>
            <a:r>
              <a:rPr lang="en-US" sz="1800" dirty="0"/>
              <a:t> (PSOLA)</a:t>
            </a:r>
          </a:p>
          <a:p>
            <a:r>
              <a:rPr lang="en-US" sz="1800" dirty="0"/>
              <a:t>Effects: </a:t>
            </a:r>
            <a:r>
              <a:rPr lang="en-US" sz="1800" dirty="0" err="1"/>
              <a:t>Rerverb</a:t>
            </a:r>
            <a:r>
              <a:rPr lang="en-US" sz="1800" dirty="0"/>
              <a:t> / Delay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Hand motion/gesture controls: </a:t>
            </a:r>
          </a:p>
          <a:p>
            <a:r>
              <a:rPr lang="en-US" sz="1800" dirty="0"/>
              <a:t>Palm length    	 harmonies ON/OFF (dB mapping)</a:t>
            </a:r>
          </a:p>
          <a:p>
            <a:r>
              <a:rPr lang="en-US" sz="1800" dirty="0"/>
              <a:t>Palm center coordinates           number of voices +  </a:t>
            </a:r>
          </a:p>
          <a:p>
            <a:pPr marL="0" indent="0">
              <a:buNone/>
            </a:pPr>
            <a:r>
              <a:rPr lang="en-US" sz="1800" dirty="0"/>
              <a:t>                                                           high/low harmonics</a:t>
            </a:r>
          </a:p>
          <a:p>
            <a:r>
              <a:rPr lang="en-US" sz="1800" dirty="0"/>
              <a:t>Palm slope           effect dry/wet knob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75512E5-44CD-4931-8B59-1FA7B381FFC2}"/>
              </a:ext>
            </a:extLst>
          </p:cNvPr>
          <p:cNvSpPr/>
          <p:nvPr/>
        </p:nvSpPr>
        <p:spPr>
          <a:xfrm>
            <a:off x="2292927" y="4557184"/>
            <a:ext cx="417946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C33DEE6-CD38-4B4A-9BF3-7E4EA09F88DF}"/>
              </a:ext>
            </a:extLst>
          </p:cNvPr>
          <p:cNvSpPr/>
          <p:nvPr/>
        </p:nvSpPr>
        <p:spPr>
          <a:xfrm>
            <a:off x="3454401" y="4957234"/>
            <a:ext cx="424872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E180FA-D337-4F93-8B9E-32862C6464C1}"/>
              </a:ext>
            </a:extLst>
          </p:cNvPr>
          <p:cNvSpPr/>
          <p:nvPr/>
        </p:nvSpPr>
        <p:spPr>
          <a:xfrm>
            <a:off x="2202873" y="5697886"/>
            <a:ext cx="453448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0141450-D204-4828-9C19-2528AB17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21450" y="1250768"/>
            <a:ext cx="3943826" cy="394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6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092" y="1575035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one: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fixed</a:t>
            </a:r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intervals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MIDI controlled patch switch</a:t>
            </a:r>
          </a:p>
          <a:p>
            <a:endParaRPr lang="en-US" sz="1800" dirty="0"/>
          </a:p>
          <a:p>
            <a:r>
              <a:rPr lang="en-US" sz="1800" dirty="0"/>
              <a:t>Fixed interval harmonies in each patch </a:t>
            </a:r>
          </a:p>
          <a:p>
            <a:endParaRPr lang="en-GB" sz="1800" dirty="0"/>
          </a:p>
          <a:p>
            <a:r>
              <a:rPr lang="en-GB" sz="1800" dirty="0"/>
              <a:t>Two patches with effects only (reverb/delay)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823A9924-1931-44FE-A198-BB7327A6D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791" y="1059784"/>
            <a:ext cx="4767309" cy="476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48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113" y="1332572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two</a:t>
            </a:r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: in-scale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harmonizer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112" y="2403658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No patches</a:t>
            </a:r>
          </a:p>
          <a:p>
            <a:endParaRPr lang="en-US" sz="1800" dirty="0"/>
          </a:p>
          <a:p>
            <a:r>
              <a:rPr lang="en-US" sz="1800" dirty="0"/>
              <a:t>Set a scale and the “</a:t>
            </a:r>
            <a:r>
              <a:rPr lang="en-US" sz="1800" dirty="0" err="1"/>
              <a:t>Handmonizer</a:t>
            </a:r>
            <a:r>
              <a:rPr lang="en-US" sz="1800" dirty="0"/>
              <a:t>” will follow it</a:t>
            </a:r>
          </a:p>
          <a:p>
            <a:endParaRPr lang="en-US" sz="1800" dirty="0"/>
          </a:p>
          <a:p>
            <a:r>
              <a:rPr lang="en-US" sz="1800" dirty="0"/>
              <a:t>Disclaimer: two </a:t>
            </a:r>
            <a:r>
              <a:rPr lang="en-US" sz="1800" dirty="0" err="1"/>
              <a:t>SuperCollider</a:t>
            </a:r>
            <a:r>
              <a:rPr lang="en-US" sz="1800" dirty="0"/>
              <a:t> classes by Matthew Yee King were used</a:t>
            </a:r>
            <a:endParaRPr lang="en-GB" sz="1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59ABD45-F9B0-4510-9347-1A1CF7A778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76484" y="997357"/>
            <a:ext cx="4863285" cy="486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66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445</TotalTime>
  <Words>367</Words>
  <Application>Microsoft Office PowerPoint</Application>
  <PresentationFormat>Widescreen</PresentationFormat>
  <Paragraphs>83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Amasis MT Pro</vt:lpstr>
      <vt:lpstr>Amasis MT Pro Black</vt:lpstr>
      <vt:lpstr>Arial</vt:lpstr>
      <vt:lpstr>Calibri</vt:lpstr>
      <vt:lpstr>Calibri Light</vt:lpstr>
      <vt:lpstr>Rockwell</vt:lpstr>
      <vt:lpstr>Office Theme</vt:lpstr>
      <vt:lpstr>The Handmonizer</vt:lpstr>
      <vt:lpstr>What is the «Handmonizer»?</vt:lpstr>
      <vt:lpstr>Artistic needs</vt:lpstr>
      <vt:lpstr>PowerPoint Presentation</vt:lpstr>
      <vt:lpstr>Hand motion recognition</vt:lpstr>
      <vt:lpstr>Supercollider algorithm</vt:lpstr>
      <vt:lpstr>Structure</vt:lpstr>
      <vt:lpstr>Version one: fixed intervals</vt:lpstr>
      <vt:lpstr>Version two: in-scale harmonizer</vt:lpstr>
      <vt:lpstr>Results and improvement</vt:lpstr>
      <vt:lpstr>Evaluation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Davide Lionetti</cp:lastModifiedBy>
  <cp:revision>16</cp:revision>
  <dcterms:created xsi:type="dcterms:W3CDTF">2022-06-23T16:16:38Z</dcterms:created>
  <dcterms:modified xsi:type="dcterms:W3CDTF">2022-07-04T10:46:26Z</dcterms:modified>
</cp:coreProperties>
</file>

<file path=docProps/thumbnail.jpeg>
</file>